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2" r:id="rId2"/>
    <p:sldMasterId id="2147483661" r:id="rId3"/>
  </p:sldMasterIdLst>
  <p:notesMasterIdLst>
    <p:notesMasterId r:id="rId7"/>
  </p:notesMasterIdLst>
  <p:sldIdLst>
    <p:sldId id="256" r:id="rId4"/>
    <p:sldId id="262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9F9F9"/>
          </a:solidFill>
        </a:fill>
      </a:tcStyle>
    </a:wholeTbl>
    <a:band1H>
      <a:tcStyle>
        <a:tcBdr/>
        <a:fill>
          <a:solidFill>
            <a:srgbClr val="F2F2F2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F2F2F2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DDDDDD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DDDDDD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DDDDDD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DDDDDD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77744" autoAdjust="0"/>
  </p:normalViewPr>
  <p:slideViewPr>
    <p:cSldViewPr snapToGrid="0">
      <p:cViewPr>
        <p:scale>
          <a:sx n="155" d="100"/>
          <a:sy n="155" d="100"/>
        </p:scale>
        <p:origin x="96" y="-8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5BA16F7-606A-4BD4-A7F4-C903083AFCF2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30E8431D-3344-468A-B98D-0EB2B57FFA4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578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7C42E2-28F5-458E-80F5-55F0BD2BC082}" type="slidenum">
              <a:t>1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n-GB" dirty="0"/>
              <a:t>Team presentation, Briefing Note/report and appendices to be submitted via Blackboard – please see guidance in the Assessment folder</a:t>
            </a:r>
          </a:p>
          <a:p>
            <a:pPr lvl="0"/>
            <a:r>
              <a:rPr lang="en-GB" dirty="0"/>
              <a:t>Submission time for both is 12:00</a:t>
            </a:r>
          </a:p>
          <a:p>
            <a:pPr lvl="0"/>
            <a:r>
              <a:rPr lang="en-GB" dirty="0"/>
              <a:t>+/- 10% applies to both word count for the Individual Reflection and the timing of the Team Presentation i.e. the presentation can be a maximum of 11 minutes long and a minimum of 9 minutes long.</a:t>
            </a:r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98344E9-16AA-4982-AFC2-8A21023CAF1B}" type="slidenum">
              <a:t>2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0537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98344E9-16AA-4982-AFC2-8A21023CAF1B}" type="slidenum">
              <a:t>3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659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ck Title Slide no T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latin typeface="Azo Sans" pitchFamily="34"/>
              </a:defRPr>
            </a:lvl1pPr>
          </a:lstStyle>
          <a:p>
            <a:pPr lvl="0"/>
            <a:fld id="{38F1D0F0-E3B8-4C2B-B6B7-045EAB8DECDF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3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latin typeface="Azo Sans" pitchFamily="34"/>
              </a:defRPr>
            </a:lvl1pPr>
          </a:lstStyle>
          <a:p>
            <a:pPr lvl="0"/>
            <a:endParaRPr lang="en-GB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latin typeface="Azo Sans" pitchFamily="34"/>
              </a:defRPr>
            </a:lvl1pPr>
          </a:lstStyle>
          <a:p>
            <a:pPr lvl="0"/>
            <a:fld id="{8FE0F8E4-AFA2-4F85-BE1A-A6446AE9DFDB}" type="slidenum">
              <a:t>‹#›</a:t>
            </a:fld>
            <a:endParaRPr lang="en-GB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477252" y="2177716"/>
            <a:ext cx="10876550" cy="1424324"/>
          </a:xfrm>
        </p:spPr>
        <p:txBody>
          <a:bodyPr anchor="b"/>
          <a:lstStyle>
            <a:lvl1pPr>
              <a:defRPr sz="5000" b="1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477252" y="3638132"/>
            <a:ext cx="10876550" cy="1655758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371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White Logo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8878" y="2413394"/>
            <a:ext cx="6694240" cy="2031202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4324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White 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9143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ck Slides no TOT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idx="4294967295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75C610-6196-4478-85CC-AB7CC943D4D5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5" name="Title Placeholder 1"/>
          <p:cNvSpPr txBox="1">
            <a:spLocks noGrp="1"/>
          </p:cNvSpPr>
          <p:nvPr>
            <p:ph type="title"/>
          </p:nvPr>
        </p:nvSpPr>
        <p:spPr>
          <a:xfrm>
            <a:off x="455426" y="369728"/>
            <a:ext cx="9285512" cy="114058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6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195" y="373733"/>
            <a:ext cx="1558110" cy="472772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850372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ck Slides no TOT Logo Left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idx="4294967295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8C8CED-9EF4-4619-9D35-B40FB778C03E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5" name="Title Placeholder 1"/>
          <p:cNvSpPr txBox="1">
            <a:spLocks noGrp="1"/>
          </p:cNvSpPr>
          <p:nvPr>
            <p:ph type="title"/>
          </p:nvPr>
        </p:nvSpPr>
        <p:spPr>
          <a:xfrm>
            <a:off x="2554010" y="369728"/>
            <a:ext cx="8417015" cy="114058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6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426" y="446227"/>
            <a:ext cx="1558110" cy="472772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081394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ck Slides bot LOGO no TOT 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pic>
        <p:nvPicPr>
          <p:cNvPr id="3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9075" y="5940573"/>
            <a:ext cx="1558110" cy="47277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6D5EB7-A8C8-42C2-8399-50EEEF946F79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5" name="Title Placeholder 1"/>
          <p:cNvSpPr txBox="1">
            <a:spLocks noGrp="1"/>
          </p:cNvSpPr>
          <p:nvPr>
            <p:ph type="title"/>
          </p:nvPr>
        </p:nvSpPr>
        <p:spPr>
          <a:xfrm>
            <a:off x="455426" y="369728"/>
            <a:ext cx="11261759" cy="114058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2"/>
          <p:cNvSpPr txBox="1">
            <a:spLocks noGrp="1"/>
          </p:cNvSpPr>
          <p:nvPr>
            <p:ph idx="4294967295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054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White Slides TOT &amp; LOGO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pic>
        <p:nvPicPr>
          <p:cNvPr id="3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8436" y="6299109"/>
            <a:ext cx="2300154" cy="47960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45B7D3-58CD-4A28-BD59-5EA1E5C810C4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5" name="Title Placeholder 1"/>
          <p:cNvSpPr txBox="1">
            <a:spLocks noGrp="1"/>
          </p:cNvSpPr>
          <p:nvPr>
            <p:ph type="title"/>
          </p:nvPr>
        </p:nvSpPr>
        <p:spPr>
          <a:xfrm>
            <a:off x="455426" y="369728"/>
            <a:ext cx="9285512" cy="114058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2"/>
          <p:cNvSpPr txBox="1">
            <a:spLocks noGrp="1"/>
          </p:cNvSpPr>
          <p:nvPr>
            <p:ph idx="4294967295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2195" y="373733"/>
            <a:ext cx="1558110" cy="472772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378348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ck Slides Section Break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C02E00-8614-40B3-99A6-630178A336CD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3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455426" y="394142"/>
            <a:ext cx="7772400" cy="4312054"/>
          </a:xfrm>
        </p:spPr>
        <p:txBody>
          <a:bodyPr anchor="t"/>
          <a:lstStyle>
            <a:lvl1pPr>
              <a:defRPr sz="6600"/>
            </a:lvl1pPr>
          </a:lstStyle>
          <a:p>
            <a:pPr lvl="0"/>
            <a:r>
              <a:rPr lang="en-US"/>
              <a:t>Section Title</a:t>
            </a:r>
            <a:endParaRPr lang="en-GB"/>
          </a:p>
        </p:txBody>
      </p:sp>
      <p:sp>
        <p:nvSpPr>
          <p:cNvPr id="5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55426" y="4821612"/>
            <a:ext cx="7772400" cy="1298704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Sub Title Heading</a:t>
            </a: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195" y="373733"/>
            <a:ext cx="1558110" cy="472772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673141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hite Slides Section Break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5426" y="1741264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Section Title</a:t>
            </a:r>
            <a:endParaRPr lang="en-GB"/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0A27C1-B476-4E38-96CC-9C6F6356562F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4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lvl="0"/>
            <a:fld id="{A2311D44-CE9F-4C70-BBEB-28DEEB4F82A4}" type="slidenum">
              <a:t>‹#›</a:t>
            </a:fld>
            <a:endParaRPr lang="en-GB"/>
          </a:p>
        </p:txBody>
      </p:sp>
      <p:sp>
        <p:nvSpPr>
          <p:cNvPr id="6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55426" y="4709854"/>
            <a:ext cx="10515600" cy="1411321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Sub Title Heading</a:t>
            </a: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426" y="509293"/>
            <a:ext cx="1558110" cy="472772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7723156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White Log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8878" y="2413394"/>
            <a:ext cx="6694240" cy="2031202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1355545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ck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2851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ck Title Slide T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latin typeface="Azo Sans" pitchFamily="34"/>
              </a:defRPr>
            </a:lvl1pPr>
          </a:lstStyle>
          <a:p>
            <a:pPr lvl="0"/>
            <a:fld id="{94A67ACC-7ECB-4177-AA92-2781A438E846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3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latin typeface="Azo Sans" pitchFamily="34"/>
              </a:defRPr>
            </a:lvl1pPr>
          </a:lstStyle>
          <a:p>
            <a:pPr lvl="0"/>
            <a:endParaRPr lang="en-GB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latin typeface="Azo Sans" pitchFamily="34"/>
              </a:defRPr>
            </a:lvl1pPr>
          </a:lstStyle>
          <a:p>
            <a:pPr lvl="0"/>
            <a:fld id="{0A18103D-BF67-4EF1-B736-3397D9A3D01F}" type="slidenum">
              <a:t>‹#›</a:t>
            </a:fld>
            <a:endParaRPr lang="en-GB"/>
          </a:p>
        </p:txBody>
      </p:sp>
      <p:pic>
        <p:nvPicPr>
          <p:cNvPr id="5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0848" y="5980130"/>
            <a:ext cx="2300154" cy="47960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Title 1"/>
          <p:cNvSpPr txBox="1">
            <a:spLocks noGrp="1"/>
          </p:cNvSpPr>
          <p:nvPr>
            <p:ph type="title"/>
          </p:nvPr>
        </p:nvSpPr>
        <p:spPr>
          <a:xfrm>
            <a:off x="477252" y="2177716"/>
            <a:ext cx="10876550" cy="1424324"/>
          </a:xfrm>
        </p:spPr>
        <p:txBody>
          <a:bodyPr anchor="b"/>
          <a:lstStyle>
            <a:lvl1pPr>
              <a:defRPr sz="5000" b="1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477252" y="3638132"/>
            <a:ext cx="10876550" cy="1655758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877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White Title Slide no T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477252" y="2177716"/>
            <a:ext cx="10876550" cy="1424324"/>
          </a:xfrm>
        </p:spPr>
        <p:txBody>
          <a:bodyPr anchor="b"/>
          <a:lstStyle>
            <a:lvl1pPr>
              <a:defRPr sz="5000" b="1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477252" y="3638132"/>
            <a:ext cx="10876550" cy="1655758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8BEF18-3626-4856-99A2-A3252F115F3A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FEE926-E4D5-4C23-A44B-09857FCDD34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6763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hite Slides no T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pic>
        <p:nvPicPr>
          <p:cNvPr id="3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1587" y="411772"/>
            <a:ext cx="1567537" cy="47563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ext Placeholder 2"/>
          <p:cNvSpPr txBox="1">
            <a:spLocks noGrp="1"/>
          </p:cNvSpPr>
          <p:nvPr>
            <p:ph idx="4294967295"/>
          </p:nvPr>
        </p:nvSpPr>
        <p:spPr>
          <a:xfrm>
            <a:off x="455426" y="1825627"/>
            <a:ext cx="10515600" cy="4351336"/>
          </a:xfrm>
        </p:spPr>
        <p:txBody>
          <a:bodyPr/>
          <a:lstStyle>
            <a:lvl1pPr>
              <a:defRPr/>
            </a:lvl1pPr>
            <a:lvl2pPr marL="742950" indent="-285750">
              <a:defRPr/>
            </a:lvl2pPr>
            <a:lvl3pPr marL="1200150" indent="-285750">
              <a:defRPr/>
            </a:lvl3pPr>
            <a:lvl4pPr marL="1657350" indent="-285750">
              <a:defRPr/>
            </a:lvl4pPr>
            <a:lvl5pPr marL="2114549" indent="-285750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>
          <a:xfrm>
            <a:off x="45542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7C5CBD66-D342-4365-8D1E-E7F46DF4FC59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6" name="Title Placeholder 1"/>
          <p:cNvSpPr txBox="1">
            <a:spLocks noGrp="1"/>
          </p:cNvSpPr>
          <p:nvPr>
            <p:ph type="title"/>
          </p:nvPr>
        </p:nvSpPr>
        <p:spPr>
          <a:xfrm>
            <a:off x="455426" y="369728"/>
            <a:ext cx="9285512" cy="114058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203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hite Slides bot LOGO no TO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pic>
        <p:nvPicPr>
          <p:cNvPr id="3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5375" y="5939146"/>
            <a:ext cx="1567537" cy="47563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ext Placeholder 2"/>
          <p:cNvSpPr txBox="1">
            <a:spLocks noGrp="1"/>
          </p:cNvSpPr>
          <p:nvPr>
            <p:ph idx="4294967295"/>
          </p:nvPr>
        </p:nvSpPr>
        <p:spPr>
          <a:xfrm>
            <a:off x="455426" y="1825627"/>
            <a:ext cx="11261759" cy="3947857"/>
          </a:xfrm>
        </p:spPr>
        <p:txBody>
          <a:bodyPr/>
          <a:lstStyle>
            <a:lvl1pPr>
              <a:defRPr/>
            </a:lvl1pPr>
            <a:lvl2pPr marL="742950" indent="-285750">
              <a:defRPr/>
            </a:lvl2pPr>
            <a:lvl3pPr marL="1200150" indent="-285750">
              <a:defRPr/>
            </a:lvl3pPr>
            <a:lvl4pPr marL="1657350" indent="-285750">
              <a:defRPr/>
            </a:lvl4pPr>
            <a:lvl5pPr marL="2114549" indent="-285750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>
          <a:xfrm>
            <a:off x="45542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66FB6AE-C01A-4C13-8595-96EDEB8EDF58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6" name="Title Placeholder 1"/>
          <p:cNvSpPr txBox="1">
            <a:spLocks noGrp="1"/>
          </p:cNvSpPr>
          <p:nvPr>
            <p:ph type="title"/>
          </p:nvPr>
        </p:nvSpPr>
        <p:spPr>
          <a:xfrm>
            <a:off x="455426" y="369728"/>
            <a:ext cx="11277496" cy="114058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46356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hite Slides TOT &amp;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pic>
        <p:nvPicPr>
          <p:cNvPr id="3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5364" y="6299511"/>
            <a:ext cx="2296305" cy="478807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587" y="411772"/>
            <a:ext cx="1567537" cy="47563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 Placeholder 2"/>
          <p:cNvSpPr txBox="1">
            <a:spLocks noGrp="1"/>
          </p:cNvSpPr>
          <p:nvPr>
            <p:ph idx="4294967295"/>
          </p:nvPr>
        </p:nvSpPr>
        <p:spPr>
          <a:xfrm>
            <a:off x="455426" y="1825627"/>
            <a:ext cx="10515600" cy="4351336"/>
          </a:xfrm>
        </p:spPr>
        <p:txBody>
          <a:bodyPr/>
          <a:lstStyle>
            <a:lvl1pPr>
              <a:defRPr/>
            </a:lvl1pPr>
            <a:lvl2pPr marL="742950" indent="-285750">
              <a:defRPr/>
            </a:lvl2pPr>
            <a:lvl3pPr marL="1200150" indent="-285750">
              <a:defRPr/>
            </a:lvl3pPr>
            <a:lvl4pPr marL="1657350" indent="-285750">
              <a:defRPr/>
            </a:lvl4pPr>
            <a:lvl5pPr marL="2114549" indent="-285750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Date Placeholder 3"/>
          <p:cNvSpPr txBox="1">
            <a:spLocks noGrp="1"/>
          </p:cNvSpPr>
          <p:nvPr>
            <p:ph type="dt" sz="half" idx="7"/>
          </p:nvPr>
        </p:nvSpPr>
        <p:spPr>
          <a:xfrm>
            <a:off x="45542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7CC7D748-997F-422A-99B7-31ECE71C8BBB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7" name="Title Placeholder 1"/>
          <p:cNvSpPr txBox="1">
            <a:spLocks noGrp="1"/>
          </p:cNvSpPr>
          <p:nvPr>
            <p:ph type="title"/>
          </p:nvPr>
        </p:nvSpPr>
        <p:spPr>
          <a:xfrm>
            <a:off x="455426" y="369728"/>
            <a:ext cx="9285512" cy="114058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033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hite Slides no TOT Log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pic>
        <p:nvPicPr>
          <p:cNvPr id="3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426" y="411772"/>
            <a:ext cx="1567537" cy="47563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ext Placeholder 2"/>
          <p:cNvSpPr txBox="1">
            <a:spLocks noGrp="1"/>
          </p:cNvSpPr>
          <p:nvPr>
            <p:ph idx="4294967295"/>
          </p:nvPr>
        </p:nvSpPr>
        <p:spPr>
          <a:xfrm>
            <a:off x="455426" y="1825627"/>
            <a:ext cx="10515600" cy="4351336"/>
          </a:xfrm>
        </p:spPr>
        <p:txBody>
          <a:bodyPr/>
          <a:lstStyle>
            <a:lvl1pPr>
              <a:defRPr/>
            </a:lvl1pPr>
            <a:lvl2pPr marL="742950" indent="-285750">
              <a:defRPr/>
            </a:lvl2pPr>
            <a:lvl3pPr marL="1200150" indent="-285750">
              <a:defRPr/>
            </a:lvl3pPr>
            <a:lvl4pPr marL="1657350" indent="-285750">
              <a:defRPr/>
            </a:lvl4pPr>
            <a:lvl5pPr marL="2114549" indent="-285750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>
          <a:xfrm>
            <a:off x="45542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4FAD3F3-860B-4636-ADD9-235788D8194C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6" name="Title Placeholder 1"/>
          <p:cNvSpPr txBox="1">
            <a:spLocks noGrp="1"/>
          </p:cNvSpPr>
          <p:nvPr>
            <p:ph type="title"/>
          </p:nvPr>
        </p:nvSpPr>
        <p:spPr>
          <a:xfrm>
            <a:off x="2554010" y="369728"/>
            <a:ext cx="8417015" cy="114058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49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hite Slides Section Break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>
          <a:xfrm>
            <a:off x="45542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9027325-89F5-428C-B0EF-EBBE2759C7FA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55426" y="4821612"/>
            <a:ext cx="7772400" cy="1298704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Sub Title Heading</a:t>
            </a:r>
          </a:p>
        </p:txBody>
      </p:sp>
      <p:pic>
        <p:nvPicPr>
          <p:cNvPr id="5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1587" y="411772"/>
            <a:ext cx="1567537" cy="47563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Title 1"/>
          <p:cNvSpPr txBox="1">
            <a:spLocks noGrp="1"/>
          </p:cNvSpPr>
          <p:nvPr>
            <p:ph type="title"/>
          </p:nvPr>
        </p:nvSpPr>
        <p:spPr>
          <a:xfrm>
            <a:off x="455426" y="394142"/>
            <a:ext cx="7772400" cy="4312054"/>
          </a:xfrm>
        </p:spPr>
        <p:txBody>
          <a:bodyPr anchor="t"/>
          <a:lstStyle>
            <a:lvl1pPr>
              <a:defRPr sz="6600"/>
            </a:lvl1pPr>
          </a:lstStyle>
          <a:p>
            <a:pPr lvl="0"/>
            <a:r>
              <a:rPr lang="en-US"/>
              <a:t>Section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128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hite Slides Section Break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 txBox="1">
            <a:spLocks noGrp="1"/>
          </p:cNvSpPr>
          <p:nvPr>
            <p:ph type="dt" sz="half" idx="7"/>
          </p:nvPr>
        </p:nvSpPr>
        <p:spPr>
          <a:xfrm>
            <a:off x="45542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38FEC2F-D41B-4F06-9130-FA7FA894C224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3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lvl="0"/>
            <a:fld id="{533C2F2A-5727-4717-BDA8-46F49B54A129}" type="slidenum">
              <a:t>‹#›</a:t>
            </a:fld>
            <a:endParaRPr lang="en-GB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455426" y="1741264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Section Title</a:t>
            </a:r>
            <a:endParaRPr lang="en-GB"/>
          </a:p>
        </p:txBody>
      </p:sp>
      <p:sp>
        <p:nvSpPr>
          <p:cNvPr id="6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55426" y="4709854"/>
            <a:ext cx="10515600" cy="1411321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Sub Title Heading</a:t>
            </a:r>
          </a:p>
        </p:txBody>
      </p:sp>
      <p:pic>
        <p:nvPicPr>
          <p:cNvPr id="7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426" y="411772"/>
            <a:ext cx="1567537" cy="475634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84848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lvl="0"/>
            <a:fld id="{129D2136-1BAF-4764-978D-7EC2767F6004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lvl="0"/>
            <a:fld id="{8B5F9631-A8CD-4886-BF9A-8912C67A9DE7}" type="slidenum">
              <a:t>‹#›</a:t>
            </a:fld>
            <a:endParaRPr lang="en-GB"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950" y="504410"/>
            <a:ext cx="2614452" cy="793296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FFFFFF"/>
          </a:solidFill>
          <a:uFillTx/>
          <a:latin typeface="Arial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FFFFFF"/>
          </a:solidFill>
          <a:uFillTx/>
          <a:latin typeface="Arial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FFFFFF"/>
          </a:solidFill>
          <a:uFillTx/>
          <a:latin typeface="Arial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FFFFFF"/>
          </a:solidFill>
          <a:uFillTx/>
          <a:latin typeface="Arial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FFFFFF"/>
          </a:solidFill>
          <a:uFillTx/>
          <a:latin typeface="Arial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FFFFFF"/>
          </a:solidFill>
          <a:uFillTx/>
          <a:latin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38203" y="411772"/>
            <a:ext cx="9285512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lvl="0"/>
            <a:fld id="{C9E9B651-6F4D-44DC-9FF4-2AA6F471B7E9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lvl="0"/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1" i="0" u="none" strike="noStrike" kern="1200" cap="none" spc="0" baseline="0">
          <a:solidFill>
            <a:srgbClr val="000000"/>
          </a:solidFill>
          <a:uFillTx/>
          <a:latin typeface="Arial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Wingdings" pitchFamily="2"/>
        <a:buChar char="§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rial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Wingdings" pitchFamily="2"/>
        <a:buChar char="§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rial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Wingdings" pitchFamily="2"/>
        <a:buChar char="§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zo Sans Thin" pitchFamily="34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Wingdings" pitchFamily="2"/>
        <a:buChar char="§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zo Sans Thin" pitchFamily="34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Wingdings" pitchFamily="2"/>
        <a:buChar char="§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zo Sans Thin" pitchFamily="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55426" y="411772"/>
            <a:ext cx="9285512" cy="114058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5426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5426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lvl="0"/>
            <a:fld id="{A23A4628-16ED-4193-9FF0-254F7EE02B49}" type="datetime1">
              <a:rPr lang="en-GB"/>
              <a:pPr lvl="0"/>
              <a:t>23/04/2021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lvl="0"/>
            <a:endParaRPr lang="en-GB"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282336" y="278800"/>
            <a:ext cx="1567537" cy="47563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748436" y="6299109"/>
            <a:ext cx="2300154" cy="479602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000" b="0" i="0" u="none" strike="noStrike" kern="1200" cap="none" spc="0" baseline="0">
          <a:solidFill>
            <a:srgbClr val="FFFFFF"/>
          </a:solidFill>
          <a:uFillTx/>
          <a:latin typeface="Arial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Wingdings" pitchFamily="2"/>
        <a:buChar char="§"/>
        <a:tabLst/>
        <a:defRPr lang="en-US" sz="2800" b="0" i="0" u="none" strike="noStrike" kern="1200" cap="none" spc="0" baseline="0">
          <a:solidFill>
            <a:srgbClr val="FFFFFF"/>
          </a:solidFill>
          <a:uFillTx/>
          <a:latin typeface="Arial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Wingdings" pitchFamily="2"/>
        <a:buChar char="§"/>
        <a:tabLst/>
        <a:defRPr lang="en-US" sz="2400" b="0" i="0" u="none" strike="noStrike" kern="1200" cap="none" spc="0" baseline="0">
          <a:solidFill>
            <a:srgbClr val="FFFFFF"/>
          </a:solidFill>
          <a:uFillTx/>
          <a:latin typeface="Arial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Wingdings" pitchFamily="2"/>
        <a:buChar char="§"/>
        <a:tabLst/>
        <a:defRPr lang="en-US" sz="2000" b="0" i="0" u="none" strike="noStrike" kern="1200" cap="none" spc="0" baseline="0">
          <a:solidFill>
            <a:srgbClr val="FFFFFF"/>
          </a:solidFill>
          <a:uFillTx/>
          <a:latin typeface="Azo Sans Thin" pitchFamily="34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Wingdings" pitchFamily="2"/>
        <a:buChar char="§"/>
        <a:tabLst/>
        <a:defRPr lang="en-US" sz="1800" b="0" i="0" u="none" strike="noStrike" kern="1200" cap="none" spc="0" baseline="0">
          <a:solidFill>
            <a:srgbClr val="FFFFFF"/>
          </a:solidFill>
          <a:uFillTx/>
          <a:latin typeface="Azo Sans Thin" pitchFamily="34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Wingdings" pitchFamily="2"/>
        <a:buChar char="§"/>
        <a:tabLst/>
        <a:defRPr lang="en-US" sz="1800" b="0" i="0" u="none" strike="noStrike" kern="1200" cap="none" spc="0" baseline="0">
          <a:solidFill>
            <a:srgbClr val="FFFFFF"/>
          </a:solidFill>
          <a:uFillTx/>
          <a:latin typeface="Azo Sans Thin" pitchFamily="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5400" dirty="0">
                <a:cs typeface="Arial"/>
              </a:rPr>
              <a:t>Week 6 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endParaRPr lang="en-GB" b="1" u="sng" dirty="0"/>
          </a:p>
          <a:p>
            <a:pPr lvl="0">
              <a:lnSpc>
                <a:spcPct val="110000"/>
              </a:lnSpc>
              <a:spcAft>
                <a:spcPts val="200"/>
              </a:spcAft>
            </a:pPr>
            <a:r>
              <a:rPr lang="en-US" b="1" dirty="0">
                <a:cs typeface="Arial"/>
              </a:rPr>
              <a:t>NX9523: Business Professional Practice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A614EE-03ED-F54E-A86C-4E250D2996F4}"/>
              </a:ext>
            </a:extLst>
          </p:cNvPr>
          <p:cNvSpPr/>
          <p:nvPr/>
        </p:nvSpPr>
        <p:spPr>
          <a:xfrm>
            <a:off x="477252" y="387458"/>
            <a:ext cx="2741229" cy="10538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B472B37-7C59-BF44-A359-E2562B47FFE0}"/>
              </a:ext>
            </a:extLst>
          </p:cNvPr>
          <p:cNvSpPr txBox="1"/>
          <p:nvPr/>
        </p:nvSpPr>
        <p:spPr>
          <a:xfrm>
            <a:off x="203200" y="724121"/>
            <a:ext cx="11800114" cy="59800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Content Placeholder 1"/>
          <p:cNvSpPr txBox="1">
            <a:spLocks noGrp="1"/>
          </p:cNvSpPr>
          <p:nvPr>
            <p:ph type="body" idx="4294967295"/>
          </p:nvPr>
        </p:nvSpPr>
        <p:spPr>
          <a:xfrm>
            <a:off x="718457" y="1101722"/>
            <a:ext cx="5089031" cy="526297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sz="2600" b="1" dirty="0">
                <a:latin typeface="Abadi MT Condensed Light" panose="020B0306030101010103" pitchFamily="34" charset="77"/>
              </a:rPr>
              <a:t>Part 1: Individual Reflective Report</a:t>
            </a:r>
          </a:p>
          <a:p>
            <a:r>
              <a:rPr lang="en-GB" sz="2400" dirty="0">
                <a:latin typeface="Abadi MT Condensed Light" panose="020B0306030101010103" pitchFamily="34" charset="77"/>
              </a:rPr>
              <a:t>60% of overall grade</a:t>
            </a:r>
          </a:p>
          <a:p>
            <a:r>
              <a:rPr lang="en-GB" sz="2400" dirty="0">
                <a:latin typeface="Abadi MT Condensed Light" panose="020B0306030101010103" pitchFamily="34" charset="77"/>
              </a:rPr>
              <a:t>1,500 words, plus appendices of evidence</a:t>
            </a:r>
          </a:p>
          <a:p>
            <a:r>
              <a:rPr lang="en-GB" sz="2400" dirty="0">
                <a:latin typeface="Abadi MT Condensed Light" panose="020B0306030101010103" pitchFamily="34" charset="77"/>
              </a:rPr>
              <a:t>Use a reflective model/theory</a:t>
            </a:r>
          </a:p>
          <a:p>
            <a:r>
              <a:rPr lang="en-GB" sz="2400" dirty="0">
                <a:latin typeface="Abadi MT Condensed Light" panose="020B0306030101010103" pitchFamily="34" charset="77"/>
              </a:rPr>
              <a:t>Keep notes to draw upon</a:t>
            </a:r>
          </a:p>
          <a:p>
            <a:r>
              <a:rPr lang="en-GB" sz="2400" dirty="0">
                <a:latin typeface="Abadi MT Condensed Light" panose="020B0306030101010103" pitchFamily="34" charset="77"/>
              </a:rPr>
              <a:t>Include academic references</a:t>
            </a:r>
          </a:p>
          <a:p>
            <a:r>
              <a:rPr lang="en-GB" sz="2400" dirty="0">
                <a:latin typeface="Abadi MT Condensed Light" panose="020B0306030101010103" pitchFamily="34" charset="77"/>
              </a:rPr>
              <a:t>Recognise and critique inquiry-based learning</a:t>
            </a:r>
          </a:p>
          <a:p>
            <a:r>
              <a:rPr lang="en-GB" sz="2400" dirty="0">
                <a:latin typeface="Abadi MT Condensed Light" panose="020B0306030101010103" pitchFamily="34" charset="77"/>
              </a:rPr>
              <a:t>Submit by </a:t>
            </a:r>
            <a:r>
              <a:rPr lang="en-GB" sz="2400" b="1" dirty="0">
                <a:latin typeface="Abadi MT Condensed Light" panose="020B0306030101010103" pitchFamily="34" charset="77"/>
              </a:rPr>
              <a:t>TBC</a:t>
            </a:r>
          </a:p>
          <a:p>
            <a:endParaRPr lang="en-GB" sz="2400" dirty="0"/>
          </a:p>
        </p:txBody>
      </p:sp>
      <p:sp>
        <p:nvSpPr>
          <p:cNvPr id="3" name="Title 2"/>
          <p:cNvSpPr txBox="1">
            <a:spLocks noGrp="1"/>
          </p:cNvSpPr>
          <p:nvPr>
            <p:ph type="title"/>
          </p:nvPr>
        </p:nvSpPr>
        <p:spPr>
          <a:xfrm>
            <a:off x="464509" y="-112339"/>
            <a:ext cx="11277496" cy="1140585"/>
          </a:xfrm>
        </p:spPr>
        <p:txBody>
          <a:bodyPr anchorCtr="1"/>
          <a:lstStyle/>
          <a:p>
            <a:pPr lvl="0" algn="ctr"/>
            <a:r>
              <a:rPr lang="en-GB" sz="3200" dirty="0"/>
              <a:t>Two Parts of the Assessment Portfolio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1E3A476C-E82C-FF41-BDBD-665D9EDF4135}"/>
              </a:ext>
            </a:extLst>
          </p:cNvPr>
          <p:cNvSpPr txBox="1">
            <a:spLocks/>
          </p:cNvSpPr>
          <p:nvPr/>
        </p:nvSpPr>
        <p:spPr>
          <a:xfrm>
            <a:off x="6384512" y="1101722"/>
            <a:ext cx="5089031" cy="52629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Azo Sans Thin" pitchFamily="34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zo Sans Thin" pitchFamily="34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zo Sans Thin" pitchFamily="34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/>
              <a:buNone/>
            </a:pPr>
            <a:r>
              <a:rPr lang="en-GB" sz="2600" b="1" dirty="0">
                <a:latin typeface="Abadi MT Condensed Light" panose="020B0306030101010103" pitchFamily="34" charset="77"/>
              </a:rPr>
              <a:t>Part 2: Team Presentation</a:t>
            </a:r>
          </a:p>
          <a:p>
            <a:r>
              <a:rPr lang="en-GB" sz="2400" dirty="0">
                <a:latin typeface="Abadi MT Condensed Light" panose="020B0306030101010103" pitchFamily="34" charset="77"/>
              </a:rPr>
              <a:t>40% of overall grade</a:t>
            </a:r>
          </a:p>
          <a:p>
            <a:r>
              <a:rPr lang="en-GB" sz="2400" dirty="0">
                <a:latin typeface="Abadi MT Condensed Light" panose="020B0306030101010103" pitchFamily="34" charset="77"/>
              </a:rPr>
              <a:t>10 minutes long</a:t>
            </a:r>
          </a:p>
          <a:p>
            <a:r>
              <a:rPr lang="en-GB" sz="2400" dirty="0">
                <a:latin typeface="Abadi MT Condensed Light" panose="020B0306030101010103" pitchFamily="34" charset="77"/>
              </a:rPr>
              <a:t>Recorded via </a:t>
            </a:r>
            <a:r>
              <a:rPr lang="en-GB" sz="2400" dirty="0" err="1">
                <a:latin typeface="Abadi MT Condensed Light" panose="020B0306030101010103" pitchFamily="34" charset="77"/>
              </a:rPr>
              <a:t>Powerpoint</a:t>
            </a:r>
            <a:endParaRPr lang="en-GB" sz="2400" dirty="0">
              <a:latin typeface="Abadi MT Condensed Light" panose="020B0306030101010103" pitchFamily="34" charset="77"/>
            </a:endParaRPr>
          </a:p>
          <a:p>
            <a:r>
              <a:rPr lang="en-GB" sz="2400" dirty="0">
                <a:latin typeface="Abadi MT Condensed Light" panose="020B0306030101010103" pitchFamily="34" charset="77"/>
              </a:rPr>
              <a:t>All team members submit same and receive same grade/feedback</a:t>
            </a:r>
          </a:p>
          <a:p>
            <a:r>
              <a:rPr lang="en-GB" sz="2400" dirty="0">
                <a:latin typeface="Abadi MT Condensed Light" panose="020B0306030101010103" pitchFamily="34" charset="77"/>
              </a:rPr>
              <a:t>Plus submit Consultancy Briefing Paper (or other document required by the Project Brief) – no more than 2 pages + appendices</a:t>
            </a:r>
          </a:p>
          <a:p>
            <a:endParaRPr lang="en-GB" sz="2400" dirty="0">
              <a:latin typeface="Abadi MT Condensed Light" panose="020B0306030101010103" pitchFamily="34" charset="77"/>
            </a:endParaRPr>
          </a:p>
          <a:p>
            <a:r>
              <a:rPr lang="en-GB" sz="2400" dirty="0">
                <a:latin typeface="Abadi MT Condensed Light" panose="020B0306030101010103" pitchFamily="34" charset="77"/>
              </a:rPr>
              <a:t>Submit by </a:t>
            </a:r>
            <a:r>
              <a:rPr lang="en-GB" sz="2400" b="1" dirty="0">
                <a:latin typeface="Abadi MT Condensed Light" panose="020B0306030101010103" pitchFamily="34" charset="77"/>
              </a:rPr>
              <a:t>TBC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91B193-7B65-1843-8554-57BA52E7AF04}"/>
              </a:ext>
            </a:extLst>
          </p:cNvPr>
          <p:cNvSpPr txBox="1"/>
          <p:nvPr/>
        </p:nvSpPr>
        <p:spPr>
          <a:xfrm>
            <a:off x="1237204" y="5334107"/>
            <a:ext cx="3681145" cy="1200329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Watch the Panopto Assessment Brief on Blackboard for more detail </a:t>
            </a:r>
          </a:p>
        </p:txBody>
      </p:sp>
    </p:spTree>
    <p:extLst>
      <p:ext uri="{BB962C8B-B14F-4D97-AF65-F5344CB8AC3E}">
        <p14:creationId xmlns:p14="http://schemas.microsoft.com/office/powerpoint/2010/main" val="408134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9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 txBox="1">
            <a:spLocks noGrp="1"/>
          </p:cNvSpPr>
          <p:nvPr>
            <p:ph type="title"/>
          </p:nvPr>
        </p:nvSpPr>
        <p:spPr>
          <a:xfrm>
            <a:off x="836675" y="-199645"/>
            <a:ext cx="10515600" cy="1288784"/>
          </a:xfrm>
        </p:spPr>
        <p:txBody>
          <a:bodyPr vert="horz" lIns="91440" tIns="45720" rIns="91440" bIns="45720" rtlCol="0" anchor="ctr" anchorCtr="1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This Week</a:t>
            </a:r>
          </a:p>
        </p:txBody>
      </p:sp>
      <p:sp>
        <p:nvSpPr>
          <p:cNvPr id="2" name="Content Placeholder 1"/>
          <p:cNvSpPr txBox="1">
            <a:spLocks noGrp="1"/>
          </p:cNvSpPr>
          <p:nvPr>
            <p:ph type="body" idx="4294967295"/>
          </p:nvPr>
        </p:nvSpPr>
        <p:spPr>
          <a:xfrm>
            <a:off x="6678592" y="1089139"/>
            <a:ext cx="5411808" cy="4303464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Team should have completed Team Ground Rules, Project Initiation Document and Gantt Chart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Continue researching the organization and the issues surrounding the Project Brief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Based on your research you may start to </a:t>
            </a:r>
            <a:r>
              <a:rPr lang="en-US" sz="20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explore solutions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Consider what </a:t>
            </a:r>
            <a:r>
              <a:rPr lang="en-US" sz="20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questions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you might need to ask the client (only if you can’t find answer online)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Nb. </a:t>
            </a:r>
            <a:r>
              <a:rPr lang="en-US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Don’t contact the client directly,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 the Discussion Board within your </a:t>
            </a:r>
            <a:r>
              <a:rPr lang="en-US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programme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folder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Discussion boards will close in week 11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Consider whether any of the tools in the “Project and Consultancy Toolbox” folder on BB can help you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C39C011-4C76-4640-A7C1-E7AACC271696}"/>
              </a:ext>
            </a:extLst>
          </p:cNvPr>
          <p:cNvPicPr/>
          <p:nvPr/>
        </p:nvPicPr>
        <p:blipFill rotWithShape="1">
          <a:blip r:embed="rId3"/>
          <a:srcRect t="10802" b="9851"/>
          <a:stretch/>
        </p:blipFill>
        <p:spPr bwMode="auto">
          <a:xfrm>
            <a:off x="354492" y="1333013"/>
            <a:ext cx="6231503" cy="441960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7F302D9-1FAC-4F8C-AFDB-D7B6C726FE92}"/>
              </a:ext>
            </a:extLst>
          </p:cNvPr>
          <p:cNvCxnSpPr/>
          <p:nvPr/>
        </p:nvCxnSpPr>
        <p:spPr>
          <a:xfrm flipH="1" flipV="1">
            <a:off x="1226916" y="1817225"/>
            <a:ext cx="7442522" cy="21065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9420522"/>
      </p:ext>
    </p:extLst>
  </p:cSld>
  <p:clrMapOvr>
    <a:masterClrMapping/>
  </p:clrMapOvr>
</p:sld>
</file>

<file path=ppt/theme/theme1.xml><?xml version="1.0" encoding="utf-8"?>
<a:theme xmlns:a="http://schemas.openxmlformats.org/drawingml/2006/main" name="Black Title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hite Content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Black Content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2917</TotalTime>
  <Words>287</Words>
  <Application>Microsoft Macintosh PowerPoint</Application>
  <PresentationFormat>Widescreen</PresentationFormat>
  <Paragraphs>36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Abadi MT Condensed Light</vt:lpstr>
      <vt:lpstr>Arial</vt:lpstr>
      <vt:lpstr>Azo Sans</vt:lpstr>
      <vt:lpstr>Azo Sans Thin</vt:lpstr>
      <vt:lpstr>Calibri</vt:lpstr>
      <vt:lpstr>Calibri Light</vt:lpstr>
      <vt:lpstr>Wingdings</vt:lpstr>
      <vt:lpstr>Black Title Slide</vt:lpstr>
      <vt:lpstr>White Content Slide</vt:lpstr>
      <vt:lpstr>Black Content Slide</vt:lpstr>
      <vt:lpstr>Week 6 </vt:lpstr>
      <vt:lpstr>Two Parts of the Assessment Portfolio</vt:lpstr>
      <vt:lpstr>This Week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6 </dc:title>
  <dc:creator>Helen Tracey</dc:creator>
  <cp:lastModifiedBy>Niaze Kalil</cp:lastModifiedBy>
  <cp:revision>12</cp:revision>
  <dcterms:created xsi:type="dcterms:W3CDTF">2020-10-29T15:31:11Z</dcterms:created>
  <dcterms:modified xsi:type="dcterms:W3CDTF">2021-04-22T23:09:21Z</dcterms:modified>
</cp:coreProperties>
</file>